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229" r:id="rId4"/>
    <p:sldMasterId id="2147484443" r:id="rId5"/>
  </p:sldMasterIdLst>
  <p:notesMasterIdLst>
    <p:notesMasterId r:id="rId46"/>
  </p:notesMasterIdLst>
  <p:handoutMasterIdLst>
    <p:handoutMasterId r:id="rId47"/>
  </p:handoutMasterIdLst>
  <p:sldIdLst>
    <p:sldId id="1368" r:id="rId6"/>
    <p:sldId id="1369" r:id="rId7"/>
    <p:sldId id="1379" r:id="rId8"/>
    <p:sldId id="1553" r:id="rId9"/>
    <p:sldId id="1563" r:id="rId10"/>
    <p:sldId id="1636" r:id="rId11"/>
    <p:sldId id="1633" r:id="rId12"/>
    <p:sldId id="1564" r:id="rId13"/>
    <p:sldId id="1591" r:id="rId14"/>
    <p:sldId id="1662" r:id="rId15"/>
    <p:sldId id="1663" r:id="rId16"/>
    <p:sldId id="1664" r:id="rId17"/>
    <p:sldId id="1665" r:id="rId18"/>
    <p:sldId id="1565" r:id="rId19"/>
    <p:sldId id="1578" r:id="rId20"/>
    <p:sldId id="1596" r:id="rId21"/>
    <p:sldId id="1572" r:id="rId22"/>
    <p:sldId id="1637" r:id="rId23"/>
    <p:sldId id="1638" r:id="rId24"/>
    <p:sldId id="1639" r:id="rId25"/>
    <p:sldId id="1640" r:id="rId26"/>
    <p:sldId id="1641" r:id="rId27"/>
    <p:sldId id="1586" r:id="rId28"/>
    <p:sldId id="1644" r:id="rId29"/>
    <p:sldId id="1643" r:id="rId30"/>
    <p:sldId id="1661" r:id="rId31"/>
    <p:sldId id="1645" r:id="rId32"/>
    <p:sldId id="1648" r:id="rId33"/>
    <p:sldId id="1649" r:id="rId34"/>
    <p:sldId id="1650" r:id="rId35"/>
    <p:sldId id="1651" r:id="rId36"/>
    <p:sldId id="1653" r:id="rId37"/>
    <p:sldId id="1655" r:id="rId38"/>
    <p:sldId id="1656" r:id="rId39"/>
    <p:sldId id="1666" r:id="rId40"/>
    <p:sldId id="1657" r:id="rId41"/>
    <p:sldId id="1654" r:id="rId42"/>
    <p:sldId id="1658" r:id="rId43"/>
    <p:sldId id="1364" r:id="rId44"/>
    <p:sldId id="1575" r:id="rId45"/>
  </p:sldIdLst>
  <p:sldSz cx="14630400" cy="8229600"/>
  <p:notesSz cx="6858000" cy="9144000"/>
  <p:embeddedFontLst>
    <p:embeddedFont>
      <p:font typeface="Amazon Ember" panose="020B0603020204020204" pitchFamily="34" charset="0"/>
      <p:regular r:id="rId48"/>
      <p:bold r:id="rId49"/>
      <p:italic r:id="rId50"/>
      <p:boldItalic r:id="rId51"/>
    </p:embeddedFont>
    <p:embeddedFont>
      <p:font typeface="Amazon Ember Heavy" panose="020B0603020204020204" pitchFamily="34" charset="0"/>
      <p:bold r:id="rId52"/>
      <p:italic r:id="rId53"/>
      <p:boldItalic r:id="rId54"/>
    </p:embeddedFont>
    <p:embeddedFont>
      <p:font typeface="Amazon Ember Light" panose="020B0403020204020204" pitchFamily="34" charset="0"/>
      <p:regular r:id="rId55"/>
      <p:italic r:id="rId56"/>
    </p:embeddedFont>
    <p:embeddedFont>
      <p:font typeface="Amazon Ember Medium" panose="020B0603020204020204" pitchFamily="34" charset="0"/>
      <p:regular r:id="rId57"/>
      <p:italic r:id="rId58"/>
    </p:embeddedFont>
    <p:embeddedFont>
      <p:font typeface="Arial Black" panose="020B0604020202020204" pitchFamily="34" charset="0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Lucida Console" panose="020B0609040504020204" pitchFamily="49" charset="0"/>
      <p:regular r:id="rId64"/>
    </p:embeddedFont>
    <p:embeddedFont>
      <p:font typeface="Segoe UI Historic" panose="020B0502040204020203" pitchFamily="34" charset="0"/>
      <p:regular r:id="rId65"/>
    </p:embeddedFont>
  </p:embeddedFontLst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 RE:INVENT Template Dark" id="{D5BB76F4-83CF-43C2-B768-FA13CADF33A0}">
          <p14:sldIdLst>
            <p14:sldId id="1368"/>
            <p14:sldId id="1369"/>
            <p14:sldId id="1379"/>
            <p14:sldId id="1553"/>
            <p14:sldId id="1563"/>
            <p14:sldId id="1636"/>
            <p14:sldId id="1633"/>
            <p14:sldId id="1564"/>
            <p14:sldId id="1591"/>
            <p14:sldId id="1662"/>
            <p14:sldId id="1663"/>
            <p14:sldId id="1664"/>
            <p14:sldId id="1665"/>
            <p14:sldId id="1565"/>
            <p14:sldId id="1578"/>
            <p14:sldId id="1596"/>
            <p14:sldId id="1572"/>
            <p14:sldId id="1637"/>
            <p14:sldId id="1638"/>
            <p14:sldId id="1639"/>
            <p14:sldId id="1640"/>
            <p14:sldId id="1641"/>
            <p14:sldId id="1586"/>
            <p14:sldId id="1644"/>
            <p14:sldId id="1643"/>
            <p14:sldId id="1661"/>
            <p14:sldId id="1645"/>
            <p14:sldId id="1648"/>
            <p14:sldId id="1649"/>
            <p14:sldId id="1650"/>
            <p14:sldId id="1651"/>
            <p14:sldId id="1653"/>
            <p14:sldId id="1655"/>
            <p14:sldId id="1656"/>
            <p14:sldId id="1666"/>
            <p14:sldId id="1657"/>
            <p14:sldId id="1654"/>
            <p14:sldId id="1658"/>
            <p14:sldId id="1364"/>
            <p14:sldId id="1575"/>
          </p14:sldIdLst>
        </p14:section>
        <p14:section name="Resources" id="{65AC3BE7-6478-4C7D-B77A-7E72FF3AB1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lyssa Jones" initials="AJ [2]" lastIdx="17" clrIdx="7">
    <p:extLst>
      <p:ext uri="{19B8F6BF-5375-455C-9EA6-DF929625EA0E}">
        <p15:presenceInfo xmlns:p15="http://schemas.microsoft.com/office/powerpoint/2012/main" userId="S-1-5-21-383413107-1061881802-891584314-12453" providerId="AD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Mitchell Derrey" initials="MD [2]" lastIdx="8" clrIdx="5">
    <p:extLst>
      <p:ext uri="{19B8F6BF-5375-455C-9EA6-DF929625EA0E}">
        <p15:presenceInfo xmlns:p15="http://schemas.microsoft.com/office/powerpoint/2012/main" userId="S::mitchell@silverfoxprod.com::ba2ee660-27ce-40d7-8b8d-1c0a464223e1" providerId="AD"/>
      </p:ext>
    </p:extLst>
  </p:cmAuthor>
  <p:cmAuthor id="6" name="Alyssa Jones" initials="AJ" lastIdx="14" clrIdx="6">
    <p:extLst>
      <p:ext uri="{19B8F6BF-5375-455C-9EA6-DF929625EA0E}">
        <p15:presenceInfo xmlns:p15="http://schemas.microsoft.com/office/powerpoint/2012/main" userId="S::alyssa@silverfoxprod.com::503817f1-4975-4c1d-8322-aa1c0118f0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F3D"/>
    <a:srgbClr val="FFB502"/>
    <a:srgbClr val="00A8F9"/>
    <a:srgbClr val="527FFF"/>
    <a:srgbClr val="FFFFFF"/>
    <a:srgbClr val="002B47"/>
    <a:srgbClr val="004673"/>
    <a:srgbClr val="C57E2E"/>
    <a:srgbClr val="0090D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95" autoAdjust="0"/>
    <p:restoredTop sz="86390" autoAdjust="0"/>
  </p:normalViewPr>
  <p:slideViewPr>
    <p:cSldViewPr snapToGrid="0">
      <p:cViewPr varScale="1">
        <p:scale>
          <a:sx n="109" d="100"/>
          <a:sy n="109" d="100"/>
        </p:scale>
        <p:origin x="1440" y="192"/>
      </p:cViewPr>
      <p:guideLst>
        <p:guide orient="horz" pos="2616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98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43C0-3328-46BC-B6E8-08BA16C1B832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3/25/20 4:22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E4738081-ED31-43D5-BFC3-EF4925DA9A61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1097212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AWS SKO Event 2019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F198ED9-E5E0-43F5-8949-0748E677E052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67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5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6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02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73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7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7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438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68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78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FFA0764-3C38-4ED8-A054-6845B27C339A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65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27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4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87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1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62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9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10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53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7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291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9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168E36-FBCD-4E46-83CD-BB5D61871035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3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61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82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81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73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54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874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260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BA5193D-8E87-4E93-A3A0-B46BB344653B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6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0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4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6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AWS SKO Event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altLang="x-none" sz="70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  <a:endParaRPr lang="en-US" altLang="x-none" sz="700" dirty="0">
              <a:solidFill>
                <a:srgbClr val="282828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50EB82-6459-4694-887C-06E534C0A36C}" type="datetime8">
              <a:rPr lang="en-US" smtClean="0"/>
              <a:t>3/25/20 4:22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7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4155" y="1809750"/>
            <a:ext cx="13982395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52096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5154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2"/>
            <a:ext cx="10001250" cy="3203258"/>
          </a:xfrm>
        </p:spPr>
        <p:txBody>
          <a:bodyPr lIns="182880" tIns="146304" rIns="182880" bIns="146304"/>
          <a:lstStyle>
            <a:lvl1pPr marL="171450" indent="-171450"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23372" y="5640645"/>
            <a:ext cx="6201728" cy="562035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4123372" y="6202680"/>
            <a:ext cx="62017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28880" y="2411435"/>
            <a:ext cx="13775194" cy="1098973"/>
          </a:xfrm>
        </p:spPr>
        <p:txBody>
          <a:bodyPr lIns="0" tIns="0"/>
          <a:lstStyle>
            <a:lvl1pPr>
              <a:defRPr b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Sub Title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28880" y="3704938"/>
            <a:ext cx="4706621" cy="127992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40" b="0" i="0" baseline="0">
                <a:solidFill>
                  <a:srgbClr val="E6E7E8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Presenter Title</a:t>
            </a:r>
          </a:p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258759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28880" y="2599123"/>
            <a:ext cx="13775194" cy="1098973"/>
          </a:xfrm>
        </p:spPr>
        <p:txBody>
          <a:bodyPr lIns="0" tIns="0"/>
          <a:lstStyle/>
          <a:p>
            <a:r>
              <a:rPr lang="en-US" dirty="0"/>
              <a:t>Section Title Here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28880" y="3892627"/>
            <a:ext cx="4706621" cy="38906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40" b="0">
                <a:solidFill>
                  <a:srgbClr val="FAA634"/>
                </a:solidFill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04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880" y="1282762"/>
            <a:ext cx="13775194" cy="5693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00664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879" y="1593337"/>
            <a:ext cx="6739531" cy="5370170"/>
          </a:xfrm>
        </p:spPr>
        <p:txBody>
          <a:bodyPr>
            <a:normAutofit/>
          </a:bodyPr>
          <a:lstStyle>
            <a:lvl1pPr>
              <a:defRPr sz="2880"/>
            </a:lvl1pPr>
            <a:lvl2pPr>
              <a:defRPr sz="2560"/>
            </a:lvl2pPr>
            <a:lvl3pPr>
              <a:defRPr sz="224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593337"/>
            <a:ext cx="6766954" cy="5370170"/>
          </a:xfrm>
        </p:spPr>
        <p:txBody>
          <a:bodyPr>
            <a:noAutofit/>
          </a:bodyPr>
          <a:lstStyle>
            <a:lvl1pPr>
              <a:defRPr sz="2880"/>
            </a:lvl1pPr>
            <a:lvl2pPr>
              <a:defRPr sz="2560"/>
            </a:lvl2pPr>
            <a:lvl3pPr>
              <a:defRPr sz="2240"/>
            </a:lvl3pPr>
            <a:lvl4pPr>
              <a:defRPr sz="1920"/>
            </a:lvl4pPr>
            <a:lvl5pPr>
              <a:defRPr sz="192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309539" y="1593337"/>
            <a:ext cx="0" cy="5370170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306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880" y="2203696"/>
            <a:ext cx="4441965" cy="4759811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760"/>
            </a:lvl4pPr>
            <a:lvl5pPr>
              <a:defRPr sz="17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5105707" y="2203696"/>
            <a:ext cx="4441965" cy="4759811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760"/>
            </a:lvl4pPr>
            <a:lvl5pPr>
              <a:defRPr sz="17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9762109" y="2203696"/>
            <a:ext cx="4441965" cy="4759811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760"/>
            </a:lvl4pPr>
            <a:lvl5pPr>
              <a:defRPr sz="17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69701" y="1593337"/>
            <a:ext cx="0" cy="5370170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658494" y="1612763"/>
            <a:ext cx="0" cy="5370170"/>
          </a:xfrm>
          <a:prstGeom prst="line">
            <a:avLst/>
          </a:prstGeom>
          <a:ln w="9525" cmpd="sng">
            <a:solidFill>
              <a:srgbClr val="8D8C8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28880" y="1592582"/>
            <a:ext cx="4441965" cy="46228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105707" y="1592582"/>
            <a:ext cx="4441965" cy="46228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9762109" y="1592582"/>
            <a:ext cx="4441965" cy="462280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rgbClr val="E6E7E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67710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03596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- Tex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080000" y="1623060"/>
            <a:ext cx="9124074" cy="5838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28880" y="1623062"/>
            <a:ext cx="4435219" cy="770184"/>
          </a:xfrm>
        </p:spPr>
        <p:txBody>
          <a:bodyPr>
            <a:normAutofit/>
          </a:bodyPr>
          <a:lstStyle>
            <a:lvl1pPr marL="0" indent="0">
              <a:buNone/>
              <a:defRPr sz="2560"/>
            </a:lvl1pPr>
            <a:lvl2pPr marL="731520" indent="0">
              <a:buNone/>
              <a:defRPr/>
            </a:lvl2pPr>
            <a:lvl3pPr marL="1463040" indent="0">
              <a:buNone/>
              <a:defRPr/>
            </a:lvl3pPr>
            <a:lvl4pPr marL="2194560" indent="0">
              <a:buNone/>
              <a:defRPr/>
            </a:lvl4pPr>
            <a:lvl5pPr marL="292608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9263" y="2539999"/>
            <a:ext cx="4434838" cy="4921954"/>
          </a:xfrm>
        </p:spPr>
        <p:txBody>
          <a:bodyPr>
            <a:normAutofit/>
          </a:bodyPr>
          <a:lstStyle>
            <a:lvl1pPr>
              <a:defRPr sz="2240"/>
            </a:lvl1pPr>
            <a:lvl2pPr>
              <a:defRPr sz="1920"/>
            </a:lvl2pPr>
            <a:lvl3pPr>
              <a:defRPr sz="1760"/>
            </a:lvl3pPr>
            <a:lvl4pPr>
              <a:defRPr sz="1680"/>
            </a:lvl4pPr>
            <a:lvl5pPr>
              <a:defRPr sz="168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074" y="7447686"/>
            <a:ext cx="1016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60768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B5CF4-0DA8-6343-88B6-1918AED4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99" y="1484769"/>
            <a:ext cx="2274214" cy="8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8022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825DA3F-11E7-4924-A6AA-8792C1BF7C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775134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775134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63185-DD8E-B741-85A7-BD618CB4879D}"/>
              </a:ext>
            </a:extLst>
          </p:cNvPr>
          <p:cNvSpPr txBox="1"/>
          <p:nvPr userDrawn="1"/>
        </p:nvSpPr>
        <p:spPr>
          <a:xfrm>
            <a:off x="1656594" y="3260794"/>
            <a:ext cx="65692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0" i="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Amplify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46FAD-72F0-3343-97A8-67E52BADD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6639" y="2334126"/>
            <a:ext cx="4300101" cy="2961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ECA6F-193F-B749-B6B6-78EB35A8D4F6}"/>
              </a:ext>
            </a:extLst>
          </p:cNvPr>
          <p:cNvSpPr txBox="1"/>
          <p:nvPr userDrawn="1"/>
        </p:nvSpPr>
        <p:spPr>
          <a:xfrm>
            <a:off x="1656594" y="4273216"/>
            <a:ext cx="6148137" cy="744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B50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foundation for your cloud-powered mobile &amp; web apps</a:t>
            </a:r>
          </a:p>
        </p:txBody>
      </p:sp>
    </p:spTree>
    <p:extLst>
      <p:ext uri="{BB962C8B-B14F-4D97-AF65-F5344CB8AC3E}">
        <p14:creationId xmlns:p14="http://schemas.microsoft.com/office/powerpoint/2010/main" val="6865637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603242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accent6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D3894A-A09D-8D4A-AB1C-92A5B01FE3DF}"/>
              </a:ext>
            </a:extLst>
          </p:cNvPr>
          <p:cNvSpPr/>
          <p:nvPr userDrawn="1"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13246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bg bwMode="ltGray">
      <p:bgPr>
        <a:solidFill>
          <a:srgbClr val="25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75528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 bwMode="ltGray">
      <p:bgPr>
        <a:solidFill>
          <a:srgbClr val="25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395748"/>
      </p:ext>
    </p:extLst>
  </p:cSld>
  <p:clrMapOvr>
    <a:masterClrMapping/>
  </p:clrMapOvr>
  <p:transition>
    <p:fade/>
  </p:transition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_1">
    <p:bg bwMode="ltGray">
      <p:bgPr>
        <a:solidFill>
          <a:srgbClr val="252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218795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B5595-C4E7-9B43-BF02-A1A54D032FAE}"/>
              </a:ext>
            </a:extLst>
          </p:cNvPr>
          <p:cNvSpPr/>
          <p:nvPr userDrawn="1"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516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218795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C1EDB8-1967-2549-A5F4-B13084833959}"/>
              </a:ext>
            </a:extLst>
          </p:cNvPr>
          <p:cNvSpPr/>
          <p:nvPr userDrawn="1"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7076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accent6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accent6"/>
                </a:solidFill>
              </a:rPr>
              <a:t>Thank you!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accent6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984B3D-A0CE-C348-B888-4EA9F4A50194}"/>
              </a:ext>
            </a:extLst>
          </p:cNvPr>
          <p:cNvSpPr/>
          <p:nvPr userDrawn="1"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678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871787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871787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9419724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419724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30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3046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5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5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6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442" r:id="rId19"/>
    <p:sldLayoutId id="2147484309" r:id="rId20"/>
    <p:sldLayoutId id="2147484373" r:id="rId21"/>
  </p:sldLayoutIdLst>
  <p:transition>
    <p:fade/>
  </p:transition>
  <p:hf hd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880" y="183789"/>
            <a:ext cx="13775194" cy="1098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880" y="1572405"/>
            <a:ext cx="13775194" cy="5693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2609" y="7773923"/>
            <a:ext cx="4829399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80" dirty="0">
                <a:solidFill>
                  <a:schemeClr val="bg1"/>
                </a:solidFill>
              </a:rPr>
              <a:t>© 2020, Amazon Web Services, Inc. or its Affiliates. All rights reserved</a:t>
            </a:r>
            <a:endParaRPr lang="en-US" sz="338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92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4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  <p:sldLayoutId id="2147484455" r:id="rId12"/>
    <p:sldLayoutId id="2147484456" r:id="rId13"/>
    <p:sldLayoutId id="2147484457" r:id="rId14"/>
    <p:sldLayoutId id="2147484458" r:id="rId15"/>
  </p:sldLayoutIdLst>
  <p:transition>
    <p:fade/>
  </p:transition>
  <p:hf hdr="0" dt="0"/>
  <p:txStyles>
    <p:titleStyle>
      <a:lvl1pPr algn="l" defTabSz="731520" rtl="0" eaLnBrk="1" latinLnBrk="0" hangingPunct="1">
        <a:spcBef>
          <a:spcPct val="0"/>
        </a:spcBef>
        <a:buNone/>
        <a:defRPr sz="3840" b="0" i="0" kern="1200">
          <a:solidFill>
            <a:schemeClr val="bg1"/>
          </a:solidFill>
          <a:latin typeface="Amazon Ember Medium" panose="020B0603020204020204" pitchFamily="34" charset="0"/>
          <a:ea typeface="Amazon Ember Medium" panose="020B0603020204020204" pitchFamily="34" charset="0"/>
          <a:cs typeface="Amazon Ember Medium" panose="020B0603020204020204" pitchFamily="34" charset="0"/>
        </a:defRPr>
      </a:lvl1pPr>
    </p:titleStyle>
    <p:bodyStyle>
      <a:lvl1pPr marL="548640" indent="-548640" algn="l" defTabSz="731520" rtl="0" eaLnBrk="1" latinLnBrk="0" hangingPunct="1">
        <a:spcBef>
          <a:spcPct val="20000"/>
        </a:spcBef>
        <a:buFont typeface="Arial"/>
        <a:buChar char="•"/>
        <a:defRPr sz="2880" b="0" i="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–"/>
        <a:defRPr sz="256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240" b="0" i="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1920" kern="1200">
          <a:ln>
            <a:noFill/>
          </a:ln>
          <a:solidFill>
            <a:schemeClr val="bg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20" kern="1200">
          <a:ln>
            <a:noFill/>
          </a:ln>
          <a:solidFill>
            <a:schemeClr val="bg1"/>
          </a:solidFill>
          <a:latin typeface="Arial"/>
          <a:ea typeface="+mn-ea"/>
          <a:cs typeface="Arial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965288"/>
            <a:ext cx="12908725" cy="1218795"/>
          </a:xfrm>
        </p:spPr>
        <p:txBody>
          <a:bodyPr/>
          <a:lstStyle/>
          <a:p>
            <a:r>
              <a:rPr lang="en-US" dirty="0"/>
              <a:t>Back End Visibility</a:t>
            </a:r>
          </a:p>
        </p:txBody>
      </p:sp>
    </p:spTree>
    <p:extLst>
      <p:ext uri="{BB962C8B-B14F-4D97-AF65-F5344CB8AC3E}">
        <p14:creationId xmlns:p14="http://schemas.microsoft.com/office/powerpoint/2010/main" val="40946071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D696EF-8340-D247-ABB4-1D466726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74" y="303801"/>
            <a:ext cx="13263852" cy="709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779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6F3CA-D591-264D-8F36-7D4D13C7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81" y="312818"/>
            <a:ext cx="13367837" cy="712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0663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63BBB-AFF3-AE49-BDE8-2657952B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6" y="348915"/>
            <a:ext cx="13341687" cy="71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613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965288"/>
            <a:ext cx="12908725" cy="2142125"/>
          </a:xfrm>
        </p:spPr>
        <p:txBody>
          <a:bodyPr/>
          <a:lstStyle/>
          <a:p>
            <a:r>
              <a:rPr lang="en-US" dirty="0"/>
              <a:t>Setting Up Branch Based Deployments</a:t>
            </a:r>
          </a:p>
        </p:txBody>
      </p:sp>
    </p:spTree>
    <p:extLst>
      <p:ext uri="{BB962C8B-B14F-4D97-AF65-F5344CB8AC3E}">
        <p14:creationId xmlns:p14="http://schemas.microsoft.com/office/powerpoint/2010/main" val="34307580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Branch Based Deployments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947693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Deployment Options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BB94E-1FBE-9A43-9011-3DEFD82DF1CB}"/>
              </a:ext>
            </a:extLst>
          </p:cNvPr>
          <p:cNvSpPr txBox="1"/>
          <p:nvPr/>
        </p:nvSpPr>
        <p:spPr>
          <a:xfrm>
            <a:off x="1073887" y="3482162"/>
            <a:ext cx="7634177" cy="24191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Autodetection Patterns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Backend Environments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9400357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Branch Based Deployments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1222744" y="3071437"/>
            <a:ext cx="4519150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Autodetection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F11BD-5EA0-D44F-83B5-989B69CE19A9}"/>
              </a:ext>
            </a:extLst>
          </p:cNvPr>
          <p:cNvSpPr txBox="1"/>
          <p:nvPr/>
        </p:nvSpPr>
        <p:spPr>
          <a:xfrm>
            <a:off x="1222744" y="4034650"/>
            <a:ext cx="1043053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Uses regex to set up deployments based on branch names.</a:t>
            </a:r>
          </a:p>
        </p:txBody>
      </p:sp>
    </p:spTree>
    <p:extLst>
      <p:ext uri="{BB962C8B-B14F-4D97-AF65-F5344CB8AC3E}">
        <p14:creationId xmlns:p14="http://schemas.microsoft.com/office/powerpoint/2010/main" val="3401459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Branch Based Deployments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Enable Autodetection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51" y="2187632"/>
            <a:ext cx="9953624" cy="4884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892C7-4AFE-754C-B8F9-3E3D3912B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118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Branch Based Deployments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632162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Configure autodetection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51" y="2707652"/>
            <a:ext cx="9953624" cy="3844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5BF99-596F-E24F-9290-02C154B10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157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Branch Based Deployments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1222744" y="3071437"/>
            <a:ext cx="11659538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Backend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F11BD-5EA0-D44F-83B5-989B69CE19A9}"/>
              </a:ext>
            </a:extLst>
          </p:cNvPr>
          <p:cNvSpPr txBox="1"/>
          <p:nvPr/>
        </p:nvSpPr>
        <p:spPr>
          <a:xfrm>
            <a:off x="1222744" y="4034650"/>
            <a:ext cx="10430539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Choose an existing backend environment or create ephemeral backends per deployment</a:t>
            </a:r>
          </a:p>
        </p:txBody>
      </p:sp>
    </p:spTree>
    <p:extLst>
      <p:ext uri="{BB962C8B-B14F-4D97-AF65-F5344CB8AC3E}">
        <p14:creationId xmlns:p14="http://schemas.microsoft.com/office/powerpoint/2010/main" val="35310252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088" y="2891654"/>
            <a:ext cx="12583443" cy="185057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Hosting - Deploying Your Application with CI &amp; CD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D75266-CB02-4BD5-AB23-10C58F311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Branch Based Deployments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738144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Configure backend environment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57" y="3683196"/>
            <a:ext cx="8577086" cy="1656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E89EA7-3B41-A84F-875C-CF12BA92C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420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Branch Based Deployments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1222744" y="3071437"/>
            <a:ext cx="11659538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Access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F11BD-5EA0-D44F-83B5-989B69CE19A9}"/>
              </a:ext>
            </a:extLst>
          </p:cNvPr>
          <p:cNvSpPr txBox="1"/>
          <p:nvPr/>
        </p:nvSpPr>
        <p:spPr>
          <a:xfrm>
            <a:off x="1222744" y="4034650"/>
            <a:ext cx="10430539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Restrict access to autodetected branches with a username and password.</a:t>
            </a:r>
          </a:p>
        </p:txBody>
      </p:sp>
    </p:spTree>
    <p:extLst>
      <p:ext uri="{BB962C8B-B14F-4D97-AF65-F5344CB8AC3E}">
        <p14:creationId xmlns:p14="http://schemas.microsoft.com/office/powerpoint/2010/main" val="26775364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Branch Based Deployments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738144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Access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342" y="3321423"/>
            <a:ext cx="8080401" cy="2565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63700-3386-8A48-88AE-BF41DA5E1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364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8295715" cy="1218795"/>
          </a:xfrm>
        </p:spPr>
        <p:txBody>
          <a:bodyPr/>
          <a:lstStyle/>
          <a:p>
            <a:r>
              <a:rPr lang="en-US" dirty="0"/>
              <a:t>Setting Up Deployment Previews</a:t>
            </a:r>
          </a:p>
        </p:txBody>
      </p:sp>
    </p:spTree>
    <p:extLst>
      <p:ext uri="{BB962C8B-B14F-4D97-AF65-F5344CB8AC3E}">
        <p14:creationId xmlns:p14="http://schemas.microsoft.com/office/powerpoint/2010/main" val="202617456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Deployment Previews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10921-5DA2-394B-8602-95EF5B5711B4}"/>
              </a:ext>
            </a:extLst>
          </p:cNvPr>
          <p:cNvSpPr txBox="1"/>
          <p:nvPr/>
        </p:nvSpPr>
        <p:spPr>
          <a:xfrm>
            <a:off x="1222744" y="3071437"/>
            <a:ext cx="4519150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solidFill>
                  <a:schemeClr val="accent6"/>
                </a:solidFill>
              </a:rPr>
              <a:t>Git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F11BD-5EA0-D44F-83B5-989B69CE19A9}"/>
              </a:ext>
            </a:extLst>
          </p:cNvPr>
          <p:cNvSpPr txBox="1"/>
          <p:nvPr/>
        </p:nvSpPr>
        <p:spPr>
          <a:xfrm>
            <a:off x="1222744" y="4034650"/>
            <a:ext cx="10430539" cy="11818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Allows Amplify Console to add status updates and links to previews to PRs in git repository.</a:t>
            </a:r>
          </a:p>
        </p:txBody>
      </p:sp>
    </p:spTree>
    <p:extLst>
      <p:ext uri="{BB962C8B-B14F-4D97-AF65-F5344CB8AC3E}">
        <p14:creationId xmlns:p14="http://schemas.microsoft.com/office/powerpoint/2010/main" val="23745893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Deployment Previews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738144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Install GitHub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C15690-7430-B746-B39B-4367B923F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247" y="2344944"/>
            <a:ext cx="9107905" cy="477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0168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Deployment Previews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738144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Install GitHub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06" y="2662719"/>
            <a:ext cx="8211514" cy="398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4027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Deployment Previews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738144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Select a Branch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86" y="3469341"/>
            <a:ext cx="10548553" cy="2139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664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Deployment Previews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738144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Backend Environment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41" y="2662719"/>
            <a:ext cx="7007844" cy="40071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619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Deployment Previews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8034"/>
            <a:ext cx="738144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Status Updates on PRs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23" y="3052483"/>
            <a:ext cx="8916679" cy="285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83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" y="347413"/>
            <a:ext cx="2515043" cy="107959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323850" y="1482422"/>
            <a:ext cx="13982827" cy="5552289"/>
          </a:xfrm>
        </p:spPr>
        <p:txBody>
          <a:bodyPr/>
          <a:lstStyle/>
          <a:p>
            <a:pPr>
              <a:spcBef>
                <a:spcPts val="2800"/>
              </a:spcBef>
              <a:spcAft>
                <a:spcPts val="0"/>
              </a:spcAft>
            </a:pPr>
            <a:r>
              <a:rPr lang="en-US" dirty="0"/>
              <a:t>Amplify Console overview</a:t>
            </a:r>
          </a:p>
          <a:p>
            <a:pPr>
              <a:spcBef>
                <a:spcPts val="2800"/>
              </a:spcBef>
              <a:spcAft>
                <a:spcPts val="0"/>
              </a:spcAft>
            </a:pPr>
            <a:r>
              <a:rPr lang="en-US" dirty="0"/>
              <a:t>Connecting a Project &amp; Options</a:t>
            </a:r>
          </a:p>
          <a:p>
            <a:pPr>
              <a:spcBef>
                <a:spcPts val="2800"/>
              </a:spcBef>
              <a:spcAft>
                <a:spcPts val="0"/>
              </a:spcAft>
            </a:pPr>
            <a:r>
              <a:rPr lang="en-US" dirty="0"/>
              <a:t>Back end visibility</a:t>
            </a:r>
          </a:p>
          <a:p>
            <a:pPr>
              <a:spcBef>
                <a:spcPts val="2800"/>
              </a:spcBef>
              <a:spcAft>
                <a:spcPts val="0"/>
              </a:spcAft>
            </a:pPr>
            <a:r>
              <a:rPr lang="en-US" dirty="0"/>
              <a:t>Setting Up Branched Based Deployments</a:t>
            </a:r>
          </a:p>
          <a:p>
            <a:pPr>
              <a:spcBef>
                <a:spcPts val="2800"/>
              </a:spcBef>
              <a:spcAft>
                <a:spcPts val="0"/>
              </a:spcAft>
            </a:pPr>
            <a:r>
              <a:rPr lang="en-US" dirty="0"/>
              <a:t>Setting Up Deployment Previews</a:t>
            </a:r>
          </a:p>
          <a:p>
            <a:pPr>
              <a:spcBef>
                <a:spcPts val="2800"/>
              </a:spcBef>
              <a:spcAft>
                <a:spcPts val="0"/>
              </a:spcAft>
            </a:pPr>
            <a:r>
              <a:rPr lang="en-US" dirty="0"/>
              <a:t>Custom Domains and Routing</a:t>
            </a:r>
          </a:p>
          <a:p>
            <a:pPr>
              <a:spcBef>
                <a:spcPts val="2800"/>
              </a:spcBef>
              <a:spcAft>
                <a:spcPts val="0"/>
              </a:spcAft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2880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Setting Up Deployment Previews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21515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Viewing Previews in Amplify Console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793" y="2662719"/>
            <a:ext cx="9406173" cy="3722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41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444973"/>
            <a:ext cx="8295715" cy="2142125"/>
          </a:xfrm>
        </p:spPr>
        <p:txBody>
          <a:bodyPr/>
          <a:lstStyle/>
          <a:p>
            <a:r>
              <a:rPr lang="en-US" dirty="0"/>
              <a:t>Custom Domains and Routing</a:t>
            </a:r>
          </a:p>
        </p:txBody>
      </p:sp>
    </p:spTree>
    <p:extLst>
      <p:ext uri="{BB962C8B-B14F-4D97-AF65-F5344CB8AC3E}">
        <p14:creationId xmlns:p14="http://schemas.microsoft.com/office/powerpoint/2010/main" val="308852366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Custom Domains and Routing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947693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Adding Custom Domains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BB94E-1FBE-9A43-9011-3DEFD82DF1CB}"/>
              </a:ext>
            </a:extLst>
          </p:cNvPr>
          <p:cNvSpPr txBox="1"/>
          <p:nvPr/>
        </p:nvSpPr>
        <p:spPr>
          <a:xfrm>
            <a:off x="1073887" y="3710762"/>
            <a:ext cx="11547239" cy="24191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Purchase or configure a domain in Route 53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Add Domain to Your App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Configure Domain Settings</a:t>
            </a:r>
          </a:p>
        </p:txBody>
      </p:sp>
    </p:spTree>
    <p:extLst>
      <p:ext uri="{BB962C8B-B14F-4D97-AF65-F5344CB8AC3E}">
        <p14:creationId xmlns:p14="http://schemas.microsoft.com/office/powerpoint/2010/main" val="155694640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Custom Domains and Routing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21515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Route53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F9DC0-BFAF-7D46-8BE3-A76BD6D5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7" y="1902098"/>
            <a:ext cx="12756595" cy="54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654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Custom Domains and Routing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21515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Adding a Domain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9" y="3039035"/>
            <a:ext cx="9329527" cy="3324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7882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Custom Domains and Routing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21515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Adding a Domain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09671B-F91E-B74E-BE57-034C763D7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958" y="1808136"/>
            <a:ext cx="10852484" cy="57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7306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Custom Domains and Routing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21515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Configure Domain Settings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462" y="2477670"/>
            <a:ext cx="8689602" cy="44898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0930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Custom Domains and Routing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947693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BB94E-1FBE-9A43-9011-3DEFD82DF1CB}"/>
              </a:ext>
            </a:extLst>
          </p:cNvPr>
          <p:cNvSpPr txBox="1"/>
          <p:nvPr/>
        </p:nvSpPr>
        <p:spPr>
          <a:xfrm>
            <a:off x="1073887" y="3710762"/>
            <a:ext cx="7634177" cy="24191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Redirects for SPAs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Reverse Proxy Rewrite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AutoNum type="arabicPeriod"/>
            </a:pPr>
            <a:r>
              <a:rPr lang="en-US" sz="4000" dirty="0">
                <a:solidFill>
                  <a:schemeClr val="accent6"/>
                </a:solidFill>
              </a:rPr>
              <a:t>Trailing Slashes and Clean URLs</a:t>
            </a:r>
          </a:p>
        </p:txBody>
      </p:sp>
    </p:spTree>
    <p:extLst>
      <p:ext uri="{BB962C8B-B14F-4D97-AF65-F5344CB8AC3E}">
        <p14:creationId xmlns:p14="http://schemas.microsoft.com/office/powerpoint/2010/main" val="415069821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Custom Domains and Routing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2" y="1108034"/>
            <a:ext cx="821515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solidFill>
                  <a:schemeClr val="accent6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Redirects for SPAs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15ABD-B59F-3142-A902-ABF97689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489" y="2850077"/>
            <a:ext cx="10149546" cy="2955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1CFD-9B1E-5243-B9B2-5526D798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D516D4-5238-574F-AEF2-CD168B2922B1}"/>
              </a:ext>
            </a:extLst>
          </p:cNvPr>
          <p:cNvSpPr txBox="1"/>
          <p:nvPr/>
        </p:nvSpPr>
        <p:spPr>
          <a:xfrm>
            <a:off x="2916782" y="6092094"/>
            <a:ext cx="8796960" cy="418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&lt;/^[^.]+$|\.(?!(</a:t>
            </a:r>
            <a:r>
              <a:rPr lang="en-US" dirty="0" err="1">
                <a:solidFill>
                  <a:schemeClr val="bg1"/>
                </a:solidFill>
              </a:rPr>
              <a:t>css|gif|ico|jpg|js|png|txt|svg|woff|ttf|map|json</a:t>
            </a:r>
            <a:r>
              <a:rPr lang="en-US" dirty="0">
                <a:solidFill>
                  <a:schemeClr val="bg1"/>
                </a:solidFill>
              </a:rPr>
              <a:t>)$)([^.]+$)/&gt;</a:t>
            </a:r>
          </a:p>
        </p:txBody>
      </p:sp>
    </p:spTree>
    <p:extLst>
      <p:ext uri="{BB962C8B-B14F-4D97-AF65-F5344CB8AC3E}">
        <p14:creationId xmlns:p14="http://schemas.microsoft.com/office/powerpoint/2010/main" val="250871160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258367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Amplify Console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850" y="2431009"/>
            <a:ext cx="11672407" cy="410881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Connect via:</a:t>
            </a:r>
          </a:p>
          <a:p>
            <a:pPr marL="1062956" lvl="1" indent="-5143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a git based repository</a:t>
            </a:r>
          </a:p>
          <a:p>
            <a:pPr marL="1062956" lvl="1" indent="-5143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starter template</a:t>
            </a:r>
          </a:p>
          <a:p>
            <a:pPr marL="1062956" lvl="1" indent="-51435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/>
                </a:solidFill>
              </a:rPr>
              <a:t>static files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Configure CI/CD strategies</a:t>
            </a:r>
          </a:p>
          <a:p>
            <a:pPr marL="514350" indent="-514350">
              <a:lnSpc>
                <a:spcPct val="9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accent6"/>
                </a:solidFill>
              </a:rPr>
              <a:t>Setup custom routing and domains</a:t>
            </a:r>
          </a:p>
        </p:txBody>
      </p:sp>
    </p:spTree>
    <p:extLst>
      <p:ext uri="{BB962C8B-B14F-4D97-AF65-F5344CB8AC3E}">
        <p14:creationId xmlns:p14="http://schemas.microsoft.com/office/powerpoint/2010/main" val="377608986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298AD-73CF-4EDA-8573-691571BB7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4783841"/>
            <a:ext cx="6254371" cy="1197234"/>
          </a:xfrm>
        </p:spPr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>
                <a:solidFill>
                  <a:srgbClr val="00B0F0"/>
                </a:solidFill>
              </a:rPr>
              <a:t>@handle</a:t>
            </a:r>
          </a:p>
        </p:txBody>
      </p:sp>
    </p:spTree>
    <p:extLst>
      <p:ext uri="{BB962C8B-B14F-4D97-AF65-F5344CB8AC3E}">
        <p14:creationId xmlns:p14="http://schemas.microsoft.com/office/powerpoint/2010/main" val="40496889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an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Create a New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BD69F-2F2D-0E42-AC43-32F9429A2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447" y="2371628"/>
            <a:ext cx="9013505" cy="42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094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client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Choosing a Provider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2AE48-830B-934E-8E17-DFF1B867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045" y="1907618"/>
            <a:ext cx="8650435" cy="55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281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client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Choose a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DD13C-9127-204A-952A-6353CFEC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277" y="2083514"/>
            <a:ext cx="8415971" cy="50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674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client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Setting Up Backend Configuration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F0F2B3-2794-034D-A464-C3BC3ED22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461" y="2513623"/>
            <a:ext cx="8653478" cy="39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500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6F2F-9360-4741-AFBE-712D33F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a client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88CD1-F4D6-5F43-8EA0-E83148F83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129" y="6698609"/>
            <a:ext cx="1592160" cy="159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00422-670E-754A-8075-2C6DD2C92B9D}"/>
              </a:ext>
            </a:extLst>
          </p:cNvPr>
          <p:cNvSpPr txBox="1"/>
          <p:nvPr/>
        </p:nvSpPr>
        <p:spPr>
          <a:xfrm>
            <a:off x="323723" y="1102802"/>
            <a:ext cx="116724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200" dirty="0">
                <a:solidFill>
                  <a:schemeClr val="accent6"/>
                </a:solidFill>
              </a:rPr>
              <a:t>Build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5289-A933-874C-8C6C-6586F3E65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90" y="1841466"/>
            <a:ext cx="7465357" cy="57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987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414042"/>
      </a:dk1>
      <a:lt1>
        <a:srgbClr val="FFFFFF"/>
      </a:lt1>
      <a:dk2>
        <a:srgbClr val="414042"/>
      </a:dk2>
      <a:lt2>
        <a:srgbClr val="EEECE1"/>
      </a:lt2>
      <a:accent1>
        <a:srgbClr val="FAA634"/>
      </a:accent1>
      <a:accent2>
        <a:srgbClr val="146EB4"/>
      </a:accent2>
      <a:accent3>
        <a:srgbClr val="A4D7F4"/>
      </a:accent3>
      <a:accent4>
        <a:srgbClr val="347F46"/>
      </a:accent4>
      <a:accent5>
        <a:srgbClr val="FCDD51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30a2e83-186a-4a0f-ab27-bee8a8096ab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AWS_REINVENT2019_16x9_Template_Dark_Final</Template>
  <TotalTime>5144</TotalTime>
  <Words>1047</Words>
  <Application>Microsoft Macintosh PowerPoint</Application>
  <PresentationFormat>Custom</PresentationFormat>
  <Paragraphs>230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Segoe UI Historic</vt:lpstr>
      <vt:lpstr>Arial Black</vt:lpstr>
      <vt:lpstr>Calibri</vt:lpstr>
      <vt:lpstr>Arial</vt:lpstr>
      <vt:lpstr>Amazon Ember Medium</vt:lpstr>
      <vt:lpstr>Amazon Ember</vt:lpstr>
      <vt:lpstr>Amazon Ember Light</vt:lpstr>
      <vt:lpstr>Amazon Ember Heavy</vt:lpstr>
      <vt:lpstr>Lucida Console</vt:lpstr>
      <vt:lpstr>4-05853_REINVENT_Template_Dark</vt:lpstr>
      <vt:lpstr>1_Office Theme</vt:lpstr>
      <vt:lpstr>PowerPoint Presentation</vt:lpstr>
      <vt:lpstr>Hosting - Deploying Your Application with CI &amp; CD</vt:lpstr>
      <vt:lpstr>Agenda</vt:lpstr>
      <vt:lpstr>Amplify Console Workflow</vt:lpstr>
      <vt:lpstr>Connecting an App</vt:lpstr>
      <vt:lpstr>Connecting a client App</vt:lpstr>
      <vt:lpstr>Connecting a client App</vt:lpstr>
      <vt:lpstr>Connecting a client App</vt:lpstr>
      <vt:lpstr>Connecting a client App</vt:lpstr>
      <vt:lpstr>Back End Visibility</vt:lpstr>
      <vt:lpstr>PowerPoint Presentation</vt:lpstr>
      <vt:lpstr>PowerPoint Presentation</vt:lpstr>
      <vt:lpstr>PowerPoint Presentation</vt:lpstr>
      <vt:lpstr>Setting Up Branch Based Deployments</vt:lpstr>
      <vt:lpstr>Setting Up Branch Based Deployments</vt:lpstr>
      <vt:lpstr>Setting Up Branch Based Deployments</vt:lpstr>
      <vt:lpstr>Setting Up Branch Based Deployments</vt:lpstr>
      <vt:lpstr>Setting Up Branch Based Deployments</vt:lpstr>
      <vt:lpstr>Setting Up Branch Based Deployments</vt:lpstr>
      <vt:lpstr>Setting Up Branch Based Deployments</vt:lpstr>
      <vt:lpstr>Setting Up Branch Based Deployments</vt:lpstr>
      <vt:lpstr>Setting Up Branch Based Deployments</vt:lpstr>
      <vt:lpstr>Setting Up Deployment Previews</vt:lpstr>
      <vt:lpstr>Setting Up Deployment Previews</vt:lpstr>
      <vt:lpstr>Setting Up Deployment Previews</vt:lpstr>
      <vt:lpstr>Setting Up Deployment Previews</vt:lpstr>
      <vt:lpstr>Setting Up Deployment Previews</vt:lpstr>
      <vt:lpstr>Setting Up Deployment Previews</vt:lpstr>
      <vt:lpstr>Setting Up Deployment Previews</vt:lpstr>
      <vt:lpstr>Setting Up Deployment Previews</vt:lpstr>
      <vt:lpstr>Custom Domains and Routing</vt:lpstr>
      <vt:lpstr>Custom Domains and Routing</vt:lpstr>
      <vt:lpstr>Custom Domains and Routing</vt:lpstr>
      <vt:lpstr>Custom Domains and Routing</vt:lpstr>
      <vt:lpstr>Custom Domains and Routing</vt:lpstr>
      <vt:lpstr>Custom Domains and Routing</vt:lpstr>
      <vt:lpstr>Custom Domains and Routing</vt:lpstr>
      <vt:lpstr>Custom Domains and Routing</vt:lpstr>
      <vt:lpstr>Demo</vt:lpstr>
      <vt:lpstr>PowerPoint Presentation</vt:lpstr>
    </vt:vector>
  </TitlesOfParts>
  <Company>Amazon Web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Haight, Ryan</dc:creator>
  <cp:keywords>AWS RE:INVENT</cp:keywords>
  <cp:lastModifiedBy>Microsoft Office User</cp:lastModifiedBy>
  <cp:revision>90</cp:revision>
  <cp:lastPrinted>2019-06-18T21:36:09Z</cp:lastPrinted>
  <dcterms:created xsi:type="dcterms:W3CDTF">2019-07-31T13:39:46Z</dcterms:created>
  <dcterms:modified xsi:type="dcterms:W3CDTF">2020-03-25T23:24:30Z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